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9144000" cx="16256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1" roundtripDataSignature="AMtx7mgnf7oIh7pfCjxSNq/LQnwzLmTD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Good evening and thank you for joining today’s session.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My name is Rubén Aurelio, and I’m honored to be with you as part of the McPherson &amp; Jacobson consulting network.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Today’s conversation is not about artificial intelligence as a trend.</a:t>
            </a:r>
            <a:br>
              <a:rPr lang="en-US"/>
            </a:br>
            <a:r>
              <a:rPr lang="en-US"/>
              <a:t> It’s about governance.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Specifically, how structured AI tools can strengthen board preparation, alignment, and public trust — without replacing judgment.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AI informs. Boards decide.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/>
              <a:t>That principle anchors everything we’ll discuss.</a:t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 high-pressure moments, speed matters.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Trustees can ask: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“What board policies govern this issue?”</a:t>
            </a:r>
            <a:br>
              <a:rPr lang="en-US"/>
            </a:br>
            <a:r>
              <a:rPr lang="en-US"/>
              <a:t> “What prior board actions relate to this topic?”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That preserves consistency.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It prevents reactive governance.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And it protects board credibility.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High turnover is common.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New trustees often lack historical context.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AI-supported systems preserve institutional memory.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Instead of re-litigating settled issues, boards can quickly review precedent.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This improves continuity and strategic stability.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This is critical.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Responsible use requires: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Brown Act compliance.</a:t>
            </a:r>
            <a:br>
              <a:rPr lang="en-US"/>
            </a:br>
            <a:r>
              <a:rPr lang="en-US"/>
              <a:t> Closed session boundaries.</a:t>
            </a:r>
            <a:br>
              <a:rPr lang="en-US"/>
            </a:br>
            <a:r>
              <a:rPr lang="en-US"/>
              <a:t> Protection of confidential documents.</a:t>
            </a:r>
            <a:br>
              <a:rPr lang="en-US"/>
            </a:br>
            <a:r>
              <a:rPr lang="en-US"/>
              <a:t> Human verification of outputs.</a:t>
            </a:r>
            <a:br>
              <a:rPr lang="en-US"/>
            </a:br>
            <a:r>
              <a:rPr lang="en-US"/>
              <a:t> Clear board protocol.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AI supports preparation.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It does not deliberate.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Elected trustees retain full authority and responsibility.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Always.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Implementation should be disciplined and phased.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First 30 days:</a:t>
            </a:r>
            <a:br>
              <a:rPr lang="en-US"/>
            </a:br>
            <a:r>
              <a:rPr lang="en-US"/>
              <a:t> Audit foundational documents.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Next 60 days:</a:t>
            </a:r>
            <a:br>
              <a:rPr lang="en-US"/>
            </a:br>
            <a:r>
              <a:rPr lang="en-US"/>
              <a:t> Structure the governance notebook.</a:t>
            </a:r>
            <a:br>
              <a:rPr lang="en-US"/>
            </a:br>
            <a:r>
              <a:rPr lang="en-US"/>
              <a:t> Develop board use protocol.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By 90 days:</a:t>
            </a:r>
            <a:br>
              <a:rPr lang="en-US"/>
            </a:br>
            <a:r>
              <a:rPr lang="en-US"/>
              <a:t> Pilot use in agenda preparation.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Start small.</a:t>
            </a:r>
            <a:br>
              <a:rPr lang="en-US"/>
            </a:br>
            <a:r>
              <a:rPr lang="en-US"/>
              <a:t> Refine intentionally.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This is governance evolution — not disruption.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AI cannot replace judgment.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It cannot fix governance culture.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It cannot eliminate political tension.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It cannot create trust automatically.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It amplifies discipline.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It does not create it.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 strength of the board still determines the outcome.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 complex times, clarity matters.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Boards that prepare deeply…</a:t>
            </a:r>
            <a:br>
              <a:rPr lang="en-US"/>
            </a:br>
            <a:r>
              <a:rPr lang="en-US"/>
              <a:t> Align consistently…</a:t>
            </a:r>
            <a:br>
              <a:rPr lang="en-US"/>
            </a:br>
            <a:r>
              <a:rPr lang="en-US"/>
              <a:t> Communicate clearly…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Strengthen public trust.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Disciplined governance combined with structured AI creates clarity in complexity.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Thank you for your leadership — and I look forward to your questions.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Let’s start with reality.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Governance is harder than it has ever been.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Public scrutiny is higher.</a:t>
            </a:r>
            <a:br>
              <a:rPr lang="en-US"/>
            </a:br>
            <a:r>
              <a:rPr lang="en-US"/>
              <a:t> Fiscal complexity is increasing.</a:t>
            </a:r>
            <a:br>
              <a:rPr lang="en-US"/>
            </a:br>
            <a:r>
              <a:rPr lang="en-US"/>
              <a:t> Board turnover is common.</a:t>
            </a:r>
            <a:br>
              <a:rPr lang="en-US"/>
            </a:br>
            <a:r>
              <a:rPr lang="en-US"/>
              <a:t> Political discourse is more intense.</a:t>
            </a:r>
            <a:br>
              <a:rPr lang="en-US"/>
            </a:br>
            <a:r>
              <a:rPr lang="en-US"/>
              <a:t> And trustees are serving part-time in full-time complexity.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 challenge today isn’t lack of information.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It’s lack of synthesis.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Boards are drowning in documents, data, and public commentary — but often starving for structured alignment.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That’s where disciplined AI support becomes relevant.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Let’s be very clear.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AI does not deliberate.</a:t>
            </a:r>
            <a:br>
              <a:rPr lang="en-US"/>
            </a:br>
            <a:r>
              <a:rPr lang="en-US"/>
              <a:t> AI does not vote.</a:t>
            </a:r>
            <a:br>
              <a:rPr lang="en-US"/>
            </a:br>
            <a:r>
              <a:rPr lang="en-US"/>
              <a:t> AI does not replace human judgment.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What it can do is organize information, align documents, and surface connections faster than manual searching.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When used properly, it strengthens preparation and reduces drift.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This is about governance discipline — not automation.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Without structured systems, boards face predictable risks: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Message drift.</a:t>
            </a:r>
            <a:br>
              <a:rPr lang="en-US"/>
            </a:br>
            <a:r>
              <a:rPr lang="en-US"/>
              <a:t> Reactive decisions.</a:t>
            </a:r>
            <a:br>
              <a:rPr lang="en-US"/>
            </a:br>
            <a:r>
              <a:rPr lang="en-US"/>
              <a:t> Policy misalignment.</a:t>
            </a:r>
            <a:br>
              <a:rPr lang="en-US"/>
            </a:br>
            <a:r>
              <a:rPr lang="en-US"/>
              <a:t> Inconsistent public communication.</a:t>
            </a:r>
            <a:br>
              <a:rPr lang="en-US"/>
            </a:br>
            <a:r>
              <a:rPr lang="en-US"/>
              <a:t> And ultimately, erosion of public trust.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None of those are technology failures.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They are alignment failures.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AI, when structured around adopted board documents, helps reduce those risks.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But only if used intentionally.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Here’s the governance theory of action.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If boards centralize foundational documents into a structured AI research environment…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If they use disciplined prompts aligned to adopted goals…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And if they establish ethical guardrails…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Then preparation improves.</a:t>
            </a:r>
            <a:br>
              <a:rPr lang="en-US"/>
            </a:br>
            <a:r>
              <a:rPr lang="en-US"/>
              <a:t> Alignment strengthens.</a:t>
            </a:r>
            <a:br>
              <a:rPr lang="en-US"/>
            </a:br>
            <a:r>
              <a:rPr lang="en-US"/>
              <a:t> Public communication becomes more consistent.</a:t>
            </a:r>
            <a:br>
              <a:rPr lang="en-US"/>
            </a:br>
            <a:r>
              <a:rPr lang="en-US"/>
              <a:t> And trust increases.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 technology is secondary.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 governance discipline is primary.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This is important.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We are not uploading random information.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 governance notebook includes documents the board has already adopted: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Strategic Plan</a:t>
            </a:r>
            <a:br>
              <a:rPr lang="en-US"/>
            </a:br>
            <a:r>
              <a:rPr lang="en-US"/>
              <a:t> LCAP</a:t>
            </a:r>
            <a:br>
              <a:rPr lang="en-US"/>
            </a:br>
            <a:r>
              <a:rPr lang="en-US"/>
              <a:t> Budget</a:t>
            </a:r>
            <a:br>
              <a:rPr lang="en-US"/>
            </a:br>
            <a:r>
              <a:rPr lang="en-US"/>
              <a:t> Board Policies</a:t>
            </a:r>
            <a:br>
              <a:rPr lang="en-US"/>
            </a:br>
            <a:r>
              <a:rPr lang="en-US"/>
              <a:t> Superintendent Contract</a:t>
            </a:r>
            <a:br>
              <a:rPr lang="en-US"/>
            </a:br>
            <a:r>
              <a:rPr lang="en-US"/>
              <a:t> Prior Minutes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These are already public governance documents.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AI simply makes them searchable and cross-referenced efficiently.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It becomes a structured governance archive.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Before a complex vote, trustees often ask: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How does this align with our adopted goals?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Instead of manually flipping through documents, a trustee can ask: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“Summarize how this agenda item aligns with our strategic plan and LCAP.”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 result is faster clarity.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This does not tell you how to vote.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It anchors the discussion in adopted priorities.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That’s governance discipline.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Boards carry fiduciary responsibility.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You can prompt: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“Identify potential risks in this proposed budget adjustment compared to our adopted fiscal stabilization plan.”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This helps trustees prepare stronger oversight questions.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It does not replace staff analysis.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It strengthens trustee preparation.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Evaluation can drift into personality-driven discussions.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When the contract, goals, and prior evaluations are centralized, trustees can ask: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“Summarize performance evidence aligned to adopted board goals.”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That keeps evaluation objective and policy-centered.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This strengthens superintendent-board alignment.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14757400" y="8686800"/>
            <a:ext cx="1371600" cy="419100"/>
          </a:xfrm>
          <a:prstGeom prst="rect">
            <a:avLst/>
          </a:prstGeom>
          <a:solidFill>
            <a:srgbClr val="0124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0"/>
          <p:cNvSpPr/>
          <p:nvPr/>
        </p:nvSpPr>
        <p:spPr>
          <a:xfrm>
            <a:off x="14909800" y="8839200"/>
            <a:ext cx="1219200" cy="152400"/>
          </a:xfrm>
          <a:prstGeom prst="rect">
            <a:avLst/>
          </a:prstGeom>
          <a:solidFill>
            <a:srgbClr val="012457"/>
          </a:solidFill>
          <a:ln cap="flat" cmpd="sng" w="25400">
            <a:solidFill>
              <a:srgbClr val="0124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1"/>
          <p:cNvSpPr/>
          <p:nvPr/>
        </p:nvSpPr>
        <p:spPr>
          <a:xfrm>
            <a:off x="14833600" y="8763000"/>
            <a:ext cx="14224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2"/>
          <p:cNvSpPr/>
          <p:nvPr/>
        </p:nvSpPr>
        <p:spPr>
          <a:xfrm>
            <a:off x="14909800" y="8839200"/>
            <a:ext cx="1219200" cy="152400"/>
          </a:xfrm>
          <a:prstGeom prst="rect">
            <a:avLst/>
          </a:prstGeom>
          <a:solidFill>
            <a:srgbClr val="012457"/>
          </a:solidFill>
          <a:ln cap="flat" cmpd="sng" w="25400">
            <a:solidFill>
              <a:srgbClr val="0124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3"/>
          <p:cNvSpPr/>
          <p:nvPr/>
        </p:nvSpPr>
        <p:spPr>
          <a:xfrm>
            <a:off x="14833600" y="8763000"/>
            <a:ext cx="14224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4"/>
          <p:cNvSpPr/>
          <p:nvPr/>
        </p:nvSpPr>
        <p:spPr>
          <a:xfrm>
            <a:off x="14909800" y="8839200"/>
            <a:ext cx="1219200" cy="152400"/>
          </a:xfrm>
          <a:prstGeom prst="rect">
            <a:avLst/>
          </a:prstGeom>
          <a:solidFill>
            <a:srgbClr val="012457"/>
          </a:solidFill>
          <a:ln cap="flat" cmpd="sng" w="25400">
            <a:solidFill>
              <a:srgbClr val="0124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5"/>
          <p:cNvSpPr/>
          <p:nvPr/>
        </p:nvSpPr>
        <p:spPr>
          <a:xfrm>
            <a:off x="14833600" y="8763000"/>
            <a:ext cx="14224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/>
          <p:nvPr/>
        </p:nvSpPr>
        <p:spPr>
          <a:xfrm>
            <a:off x="14833600" y="8763000"/>
            <a:ext cx="14224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"/>
          <p:cNvSpPr/>
          <p:nvPr/>
        </p:nvSpPr>
        <p:spPr>
          <a:xfrm>
            <a:off x="14911614" y="8741228"/>
            <a:ext cx="1344386" cy="364671"/>
          </a:xfrm>
          <a:prstGeom prst="rect">
            <a:avLst/>
          </a:prstGeom>
          <a:solidFill>
            <a:srgbClr val="00235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4"/>
          <p:cNvSpPr/>
          <p:nvPr/>
        </p:nvSpPr>
        <p:spPr>
          <a:xfrm>
            <a:off x="14833600" y="8763000"/>
            <a:ext cx="14224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5"/>
          <p:cNvSpPr/>
          <p:nvPr/>
        </p:nvSpPr>
        <p:spPr>
          <a:xfrm>
            <a:off x="14986000" y="8839200"/>
            <a:ext cx="1143000" cy="152400"/>
          </a:xfrm>
          <a:prstGeom prst="rect">
            <a:avLst/>
          </a:prstGeom>
          <a:solidFill>
            <a:srgbClr val="415068"/>
          </a:solidFill>
          <a:ln cap="flat" cmpd="sng" w="25400">
            <a:solidFill>
              <a:srgbClr val="3748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6"/>
          <p:cNvSpPr/>
          <p:nvPr/>
        </p:nvSpPr>
        <p:spPr>
          <a:xfrm>
            <a:off x="14833600" y="8763000"/>
            <a:ext cx="14224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7"/>
          <p:cNvSpPr/>
          <p:nvPr/>
        </p:nvSpPr>
        <p:spPr>
          <a:xfrm>
            <a:off x="14986000" y="8839200"/>
            <a:ext cx="1143000" cy="152400"/>
          </a:xfrm>
          <a:prstGeom prst="rect">
            <a:avLst/>
          </a:prstGeom>
          <a:solidFill>
            <a:srgbClr val="415068"/>
          </a:solidFill>
          <a:ln cap="flat" cmpd="sng" w="25400">
            <a:solidFill>
              <a:srgbClr val="37485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8"/>
          <p:cNvSpPr/>
          <p:nvPr/>
        </p:nvSpPr>
        <p:spPr>
          <a:xfrm>
            <a:off x="14909800" y="8839200"/>
            <a:ext cx="1219200" cy="152400"/>
          </a:xfrm>
          <a:prstGeom prst="rect">
            <a:avLst/>
          </a:prstGeom>
          <a:solidFill>
            <a:srgbClr val="012457"/>
          </a:solidFill>
          <a:ln cap="flat" cmpd="sng" w="25400">
            <a:solidFill>
              <a:srgbClr val="0124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9"/>
          <p:cNvSpPr/>
          <p:nvPr/>
        </p:nvSpPr>
        <p:spPr>
          <a:xfrm>
            <a:off x="14909800" y="8839200"/>
            <a:ext cx="1219200" cy="152400"/>
          </a:xfrm>
          <a:prstGeom prst="rect">
            <a:avLst/>
          </a:prstGeom>
          <a:solidFill>
            <a:srgbClr val="012457"/>
          </a:solidFill>
          <a:ln cap="flat" cmpd="sng" w="25400">
            <a:solidFill>
              <a:srgbClr val="01245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